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71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1A8161-DD02-429E-B0A9-1BA373A7B89B}" type="datetimeFigureOut">
              <a:rPr lang="fa-IR" smtClean="0"/>
              <a:pPr/>
              <a:t>08/11/35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4B6B4D-27E0-4307-BDD8-F6A67CAC1AC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4500570"/>
            <a:ext cx="8458200" cy="1222375"/>
          </a:xfrm>
        </p:spPr>
        <p:txBody>
          <a:bodyPr>
            <a:normAutofit/>
          </a:bodyPr>
          <a:lstStyle/>
          <a:p>
            <a:r>
              <a:rPr lang="fa-IR" sz="6000" b="1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Titr" pitchFamily="2" charset="-78"/>
              </a:rPr>
              <a:t>ورزش خوب، چه ورزشي است؟</a:t>
            </a:r>
            <a:endParaRPr lang="fa-IR" sz="6000" b="1" cap="none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Titr" pitchFamily="2" charset="-78"/>
            </a:endParaRPr>
          </a:p>
        </p:txBody>
      </p:sp>
      <p:pic>
        <p:nvPicPr>
          <p:cNvPr id="4" name="Picture 3" descr="Behdash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09401" y="476672"/>
            <a:ext cx="1910779" cy="1944216"/>
          </a:xfrm>
          <a:prstGeom prst="rect">
            <a:avLst/>
          </a:prstGeom>
        </p:spPr>
      </p:pic>
      <p:pic>
        <p:nvPicPr>
          <p:cNvPr id="6" name="Picture 5" descr="A05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285728"/>
            <a:ext cx="2686064" cy="427780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86800" cy="4714908"/>
          </a:xfrm>
        </p:spPr>
        <p:txBody>
          <a:bodyPr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200000"/>
              </a:lnSpc>
              <a:buNone/>
            </a:pPr>
            <a:r>
              <a:rPr lang="fa-IR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Koodak" pitchFamily="2" charset="-78"/>
              </a:rPr>
              <a:t>يكي از مهمترين اقداماتي كه انسان به‌واسطه آن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Koodak" pitchFamily="2" charset="-78"/>
              </a:rPr>
              <a:t>سلامت جسم خود را تضمين مي‌كند،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rPr>
              <a:t>ورزش و فعاليت فيزيكي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Koodak" pitchFamily="2" charset="-78"/>
              </a:rPr>
              <a:t>است.</a:t>
            </a:r>
            <a:endParaRPr lang="en-US" sz="3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Koodak" pitchFamily="2" charset="-78"/>
            </a:endParaRPr>
          </a:p>
          <a:p>
            <a:pPr algn="ctr">
              <a:lnSpc>
                <a:spcPct val="200000"/>
              </a:lnSpc>
              <a:buNone/>
            </a:pPr>
            <a:endParaRPr lang="fa-I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02"/>
          </a:xfrm>
        </p:spPr>
        <p:txBody>
          <a:bodyPr>
            <a:noAutofit/>
          </a:bodyPr>
          <a:lstStyle/>
          <a:p>
            <a:pPr algn="r"/>
            <a:r>
              <a:rPr lang="fa-IR" sz="11500" dirty="0" smtClean="0">
                <a:solidFill>
                  <a:srgbClr val="FF0000"/>
                </a:solidFill>
                <a:cs typeface="B Titr" pitchFamily="2" charset="-78"/>
              </a:rPr>
              <a:t>امّا</a:t>
            </a:r>
            <a:endParaRPr lang="fa-IR" sz="115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28802"/>
            <a:ext cx="8686800" cy="4572032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endParaRPr lang="fa-IR" sz="4000" dirty="0" smtClean="0">
              <a:cs typeface="B Koodak" pitchFamily="2" charset="-78"/>
            </a:endParaRPr>
          </a:p>
          <a:p>
            <a:pPr algn="l">
              <a:buNone/>
            </a:pPr>
            <a:endParaRPr lang="fa-IR" sz="4000" dirty="0" smtClean="0">
              <a:cs typeface="B Koodak" pitchFamily="2" charset="-78"/>
            </a:endParaRPr>
          </a:p>
          <a:p>
            <a:pPr algn="l">
              <a:buNone/>
            </a:pP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Koodak" pitchFamily="2" charset="-78"/>
              </a:rPr>
              <a:t>كدام ورزش و چه نوع فعاليت فيزيكي   </a:t>
            </a:r>
            <a:r>
              <a:rPr lang="fa-IR" sz="34400" dirty="0" smtClean="0">
                <a:solidFill>
                  <a:srgbClr val="FF0000"/>
                </a:solidFill>
                <a:cs typeface="B Titr" pitchFamily="2" charset="-78"/>
              </a:rPr>
              <a:t>؟</a:t>
            </a:r>
            <a:r>
              <a:rPr lang="fa-IR" sz="4000" dirty="0" smtClean="0">
                <a:cs typeface="B Koodak" pitchFamily="2" charset="-78"/>
              </a:rPr>
              <a:t> </a:t>
            </a:r>
            <a:endParaRPr lang="fa-IR" sz="40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دانش‌آموزاني كه در هفته 5 تا 7 ساعت فعاليت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فيزيكي دارند داراي بالاترين سطح سلامت جسمي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و رواني هستند</a:t>
            </a:r>
            <a:endParaRPr lang="fa-I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071678"/>
            <a:ext cx="8686800" cy="838200"/>
          </a:xfrm>
        </p:spPr>
        <p:txBody>
          <a:bodyPr/>
          <a:lstStyle/>
          <a:p>
            <a:pPr algn="ctr"/>
            <a:r>
              <a:rPr lang="fa-I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از قدرت يادگيري بيشتري برخوردارند... </a:t>
            </a:r>
            <a:endParaRPr lang="fa-I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pic>
        <p:nvPicPr>
          <p:cNvPr id="4" name="Picture 3" descr="Boy%20writing%20clip%20ar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6050" y="3429000"/>
            <a:ext cx="3103562" cy="3103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35743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a-I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كمتر به بيماريهاي عفوني مبتلا مي‌شوند...</a:t>
            </a:r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43174" y="3429000"/>
            <a:ext cx="3004489" cy="3000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64318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a-I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قلب و عروق سالم‌تري دارند... </a:t>
            </a:r>
          </a:p>
        </p:txBody>
      </p:sp>
      <p:pic>
        <p:nvPicPr>
          <p:cNvPr id="4" name="Picture 3" descr="hearthealthkeep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C29381"/>
              </a:clrFrom>
              <a:clrTo>
                <a:srgbClr val="C2938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14546" y="3500438"/>
            <a:ext cx="4714908" cy="3096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000" dirty="0" smtClean="0">
                <a:cs typeface="B Jadid" pitchFamily="2" charset="-78"/>
              </a:rPr>
              <a:t>ضربان قلب حداكثري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926" y="2214554"/>
            <a:ext cx="6015054" cy="2454285"/>
          </a:xfrm>
        </p:spPr>
        <p:txBody>
          <a:bodyPr>
            <a:normAutofit fontScale="70000" lnSpcReduction="20000"/>
          </a:bodyPr>
          <a:lstStyle/>
          <a:p>
            <a:pPr algn="ctr" rtl="1">
              <a:lnSpc>
                <a:spcPct val="160000"/>
              </a:lnSpc>
              <a:buNone/>
            </a:pPr>
            <a:r>
              <a:rPr lang="fa-IR" sz="4000" dirty="0" smtClean="0">
                <a:cs typeface="B Koodak" pitchFamily="2" charset="-78"/>
              </a:rPr>
              <a:t>حداكثر ضرباني كه فرد قادر به‌تحمل آن است.</a:t>
            </a:r>
          </a:p>
          <a:p>
            <a:pPr algn="ctr" rtl="1">
              <a:buNone/>
            </a:pPr>
            <a:endParaRPr lang="fa-IR" dirty="0"/>
          </a:p>
          <a:p>
            <a:pPr algn="ctr" rtl="1">
              <a:buNone/>
            </a:pPr>
            <a:r>
              <a:rPr lang="en-US" sz="6000" dirty="0" smtClean="0">
                <a:cs typeface="B Traffic" pitchFamily="2" charset="-78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MHR</a:t>
            </a:r>
            <a:r>
              <a:rPr lang="fa-IR" sz="6000" dirty="0" smtClean="0">
                <a:cs typeface="B Traffic" pitchFamily="2" charset="-78"/>
              </a:rPr>
              <a:t>=سن - 220</a:t>
            </a:r>
            <a:endParaRPr lang="en-US" sz="6000" dirty="0">
              <a:cs typeface="B Traffic" pitchFamily="2" charset="-78"/>
            </a:endParaRPr>
          </a:p>
        </p:txBody>
      </p:sp>
      <p:pic>
        <p:nvPicPr>
          <p:cNvPr id="4" name="Picture 3" descr="hear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2" y="2643182"/>
            <a:ext cx="3011981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000" dirty="0" smtClean="0">
                <a:cs typeface="B Jadid" pitchFamily="2" charset="-78"/>
              </a:rPr>
              <a:t>ضربان قلب هدف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1714512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fa-IR" sz="4000" dirty="0">
                <a:cs typeface="B Koodak" pitchFamily="2" charset="-78"/>
              </a:rPr>
              <a:t>میزان مطلوب و مناسب ضربان قلب </a:t>
            </a:r>
            <a:endParaRPr lang="fa-IR" sz="4000" dirty="0" smtClean="0">
              <a:cs typeface="B Koodak" pitchFamily="2" charset="-78"/>
            </a:endParaRPr>
          </a:p>
          <a:p>
            <a:pPr algn="ctr" rtl="1">
              <a:buNone/>
            </a:pPr>
            <a:r>
              <a:rPr lang="fa-IR" sz="4000" dirty="0" smtClean="0">
                <a:cs typeface="B Koodak" pitchFamily="2" charset="-78"/>
              </a:rPr>
              <a:t>در </a:t>
            </a:r>
            <a:r>
              <a:rPr lang="fa-IR" sz="4000" dirty="0">
                <a:cs typeface="B Koodak" pitchFamily="2" charset="-78"/>
              </a:rPr>
              <a:t>طول مدت ورزش</a:t>
            </a:r>
            <a:endParaRPr lang="en-US" sz="4000" dirty="0">
              <a:cs typeface="B Koodak" pitchFamily="2" charset="-78"/>
            </a:endParaRPr>
          </a:p>
        </p:txBody>
      </p:sp>
      <p:pic>
        <p:nvPicPr>
          <p:cNvPr id="4" name="Picture 3" descr="hear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BFFFE"/>
              </a:clrFrom>
              <a:clrTo>
                <a:srgbClr val="FB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4286256"/>
            <a:ext cx="1928826" cy="2195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000" dirty="0" smtClean="0">
                <a:cs typeface="B Jadid" pitchFamily="2" charset="-78"/>
              </a:rPr>
              <a:t>ورزش سبك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001056" cy="4525963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sz="4000" dirty="0">
                <a:cs typeface="B Nazanin" pitchFamily="2" charset="-78"/>
              </a:rPr>
              <a:t>در این نوع ورزشها 60-50 درصد ماکزیمم ظرفیت قلبی استفاده می </a:t>
            </a:r>
            <a:r>
              <a:rPr lang="fa-IR" sz="4000" dirty="0" smtClean="0">
                <a:cs typeface="B Nazanin" pitchFamily="2" charset="-78"/>
              </a:rPr>
              <a:t>شود. </a:t>
            </a:r>
          </a:p>
          <a:p>
            <a:pPr algn="ctr" rtl="1">
              <a:buNone/>
            </a:pPr>
            <a:endParaRPr lang="fa-IR" sz="4000" dirty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6000" b="1" dirty="0" smtClean="0">
                <a:cs typeface="B Koodak" pitchFamily="2" charset="-78"/>
              </a:rPr>
              <a:t>ضربان بين 100 تا 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000" dirty="0" smtClean="0">
                <a:cs typeface="B Jadid" pitchFamily="2" charset="-78"/>
              </a:rPr>
              <a:t>ورزش سبك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84" y="1600200"/>
            <a:ext cx="8429684" cy="4525963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ورزش‌هاي آسان</a:t>
            </a:r>
          </a:p>
          <a:p>
            <a:pPr algn="r" rtl="1">
              <a:buNone/>
            </a:pPr>
            <a:endParaRPr lang="fa-IR" sz="4000" dirty="0" smtClean="0">
              <a:cs typeface="B Nazanin" pitchFamily="2" charset="-78"/>
            </a:endParaRPr>
          </a:p>
          <a:p>
            <a:pPr algn="r" rtl="1"/>
            <a:r>
              <a:rPr lang="fa-IR" sz="4000" dirty="0" smtClean="0">
                <a:cs typeface="B Nazanin" pitchFamily="2" charset="-78"/>
              </a:rPr>
              <a:t>افزايش شادابي</a:t>
            </a:r>
          </a:p>
          <a:p>
            <a:pPr algn="r" rtl="1">
              <a:buNone/>
            </a:pPr>
            <a:endParaRPr lang="fa-IR" sz="4000" dirty="0" smtClean="0">
              <a:cs typeface="B Nazanin" pitchFamily="2" charset="-78"/>
            </a:endParaRPr>
          </a:p>
          <a:p>
            <a:pPr algn="r" rtl="1"/>
            <a:r>
              <a:rPr lang="fa-IR" sz="4000" dirty="0" smtClean="0">
                <a:cs typeface="B Nazanin" pitchFamily="2" charset="-78"/>
              </a:rPr>
              <a:t>ورزش در زنگهاي تفريح</a:t>
            </a:r>
            <a:endParaRPr lang="en-US" sz="4000" dirty="0">
              <a:cs typeface="B Nazanin" pitchFamily="2" charset="-78"/>
            </a:endParaRPr>
          </a:p>
        </p:txBody>
      </p:sp>
      <p:pic>
        <p:nvPicPr>
          <p:cNvPr id="5" name="Picture 4" descr="FITNS01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210746"/>
            <a:ext cx="3500462" cy="3361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43181"/>
            <a:ext cx="8686800" cy="135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6000" dirty="0" smtClean="0">
                <a:cs typeface="B Koodak" pitchFamily="2" charset="-78"/>
              </a:rPr>
              <a:t>به اين تصاوير خوب توجه كنيد!</a:t>
            </a:r>
            <a:endParaRPr lang="fa-IR" sz="60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000" b="1" dirty="0">
                <a:cs typeface="B Jadid" pitchFamily="2" charset="-78"/>
              </a:rPr>
              <a:t>ورزشهای متوسط 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fa-IR" sz="3500" dirty="0">
                <a:cs typeface="B Nazanin" pitchFamily="2" charset="-78"/>
              </a:rPr>
              <a:t>بین 70-60 درصد ماکزیمم ظرفیت قلبی استفاده می </a:t>
            </a:r>
            <a:r>
              <a:rPr lang="fa-IR" sz="3500" dirty="0" smtClean="0">
                <a:cs typeface="B Nazanin" pitchFamily="2" charset="-78"/>
              </a:rPr>
              <a:t>شود.</a:t>
            </a:r>
          </a:p>
          <a:p>
            <a:pPr algn="ctr" rtl="1">
              <a:buNone/>
            </a:pPr>
            <a:endParaRPr lang="fa-IR" dirty="0"/>
          </a:p>
          <a:p>
            <a:pPr algn="ctr" rtl="1">
              <a:buNone/>
            </a:pPr>
            <a:endParaRPr lang="fa-IR" sz="6000" dirty="0" smtClean="0">
              <a:cs typeface="B Koodak" pitchFamily="2" charset="-78"/>
            </a:endParaRPr>
          </a:p>
          <a:p>
            <a:pPr algn="ctr" rtl="1">
              <a:buNone/>
            </a:pPr>
            <a:r>
              <a:rPr lang="fa-IR" sz="6000" dirty="0" smtClean="0">
                <a:cs typeface="B Koodak" pitchFamily="2" charset="-78"/>
              </a:rPr>
              <a:t>ضربان بين 120 تا 145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000" b="1" dirty="0">
                <a:cs typeface="B Jadid" pitchFamily="2" charset="-78"/>
              </a:rPr>
              <a:t>ورزشهای متوسط 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84" y="2071678"/>
            <a:ext cx="8229600" cy="3900502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باعث </a:t>
            </a:r>
            <a:r>
              <a:rPr lang="fa-IR" dirty="0">
                <a:cs typeface="B Nazanin" pitchFamily="2" charset="-78"/>
              </a:rPr>
              <a:t>حفظ تناسب اندام </a:t>
            </a: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موثر برای کاهش </a:t>
            </a:r>
            <a:r>
              <a:rPr lang="fa-IR" dirty="0" smtClean="0">
                <a:cs typeface="B Nazanin" pitchFamily="2" charset="-78"/>
              </a:rPr>
              <a:t>وزن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بهبود سلامتی در قلب و عروق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6" name="Picture 5" descr="FITNS027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714488"/>
            <a:ext cx="3754682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نمونه‌هايي از ورزش متوسط</a:t>
            </a:r>
            <a:endParaRPr lang="en-US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Koodak" pitchFamily="2" charset="-78"/>
              </a:rPr>
              <a:t>    15 </a:t>
            </a:r>
            <a:r>
              <a:rPr lang="fa-IR" dirty="0">
                <a:cs typeface="B Koodak" pitchFamily="2" charset="-78"/>
              </a:rPr>
              <a:t>دقیقه دوچرخه سواری با سرعت </a:t>
            </a:r>
            <a:r>
              <a:rPr lang="en-US" dirty="0">
                <a:cs typeface="B Koodak" pitchFamily="2" charset="-78"/>
              </a:rPr>
              <a:t>mph)</a:t>
            </a:r>
            <a:r>
              <a:rPr lang="fa-IR" dirty="0">
                <a:cs typeface="B Koodak" pitchFamily="2" charset="-78"/>
              </a:rPr>
              <a:t>)16 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45دقیقه بازی والیبال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45دقیقه باغبانی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15 دقیقه با پله ها رفتن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60- 45 دقیقه تمیز کردن پنجره ها وکف اتاق ها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60- 45 دقیقه شستشو و پاک کردن ماشین 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30 دقیقه جمع آوری برگ درختان سطح زمین 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15 دقیقه پارو کردن برف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000" b="1" dirty="0">
                <a:cs typeface="B Jadid" pitchFamily="2" charset="-78"/>
              </a:rPr>
              <a:t>ورزشهای سنگین 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 algn="ctr" rtl="1">
              <a:buNone/>
            </a:pPr>
            <a:r>
              <a:rPr lang="fa-IR" sz="3000" dirty="0" smtClean="0">
                <a:cs typeface="B Nazanin" pitchFamily="2" charset="-78"/>
              </a:rPr>
              <a:t>85-70 </a:t>
            </a:r>
            <a:r>
              <a:rPr lang="fa-IR" sz="3000" dirty="0">
                <a:cs typeface="B Nazanin" pitchFamily="2" charset="-78"/>
              </a:rPr>
              <a:t>در صد تا ماکزیمم ظرفیت قلبی مورد استفاده قرار می </a:t>
            </a:r>
            <a:r>
              <a:rPr lang="fa-IR" sz="3000" dirty="0" smtClean="0">
                <a:cs typeface="B Nazanin" pitchFamily="2" charset="-78"/>
              </a:rPr>
              <a:t>گیرد. </a:t>
            </a:r>
          </a:p>
          <a:p>
            <a:pPr algn="ctr" rtl="1">
              <a:buNone/>
            </a:pPr>
            <a:endParaRPr lang="fa-IR" dirty="0" smtClean="0"/>
          </a:p>
          <a:p>
            <a:pPr algn="ctr" rtl="1">
              <a:buNone/>
            </a:pPr>
            <a:endParaRPr lang="fa-IR" dirty="0"/>
          </a:p>
          <a:p>
            <a:pPr algn="ctr" rtl="1">
              <a:buNone/>
            </a:pPr>
            <a:r>
              <a:rPr lang="fa-IR" sz="6000" dirty="0" smtClean="0">
                <a:cs typeface="B Koodak" pitchFamily="2" charset="-78"/>
              </a:rPr>
              <a:t> ضربان بين 145 تا 175</a:t>
            </a:r>
          </a:p>
          <a:p>
            <a:pPr algn="ct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000" b="1" dirty="0">
                <a:cs typeface="B Jadid" pitchFamily="2" charset="-78"/>
              </a:rPr>
              <a:t>ورزشهای سنگین 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071678"/>
            <a:ext cx="7072362" cy="1428761"/>
          </a:xfrm>
        </p:spPr>
        <p:txBody>
          <a:bodyPr/>
          <a:lstStyle/>
          <a:p>
            <a:pPr algn="ctr" rtl="1">
              <a:buNone/>
            </a:pPr>
            <a:r>
              <a:rPr lang="fa-IR" sz="5000" dirty="0" smtClean="0">
                <a:cs typeface="B Koodak" pitchFamily="2" charset="-78"/>
              </a:rPr>
              <a:t>ورزش‌هاي سنگين و حرفه‌اي</a:t>
            </a:r>
          </a:p>
          <a:p>
            <a:pPr algn="r" rtl="1">
              <a:buNone/>
            </a:pPr>
            <a:endParaRPr lang="en-US" dirty="0"/>
          </a:p>
        </p:txBody>
      </p:sp>
      <p:pic>
        <p:nvPicPr>
          <p:cNvPr id="8" name="Picture 7" descr="WTLFTG15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786058"/>
            <a:ext cx="3302455" cy="3660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521497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در فعاليتهاي فيزيكي و ورزشهايي كه شما در زنگهاي تفريح و ورزش به آن مي پردازيد، ضربان قلب</a:t>
            </a:r>
            <a:r>
              <a:rPr lang="fa-IR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 </a:t>
            </a:r>
            <a:r>
              <a:rPr lang="fa-IR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Titr" pitchFamily="2" charset="-78"/>
              </a:rPr>
              <a:t>نبايد</a:t>
            </a:r>
            <a:r>
              <a:rPr lang="fa-IR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 </a:t>
            </a: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تا حد ورزشهاي سنگين بالا برود، چراكه اگر بدون آمادگي و تمرينهاي مداوم قلب شما به چنين ضرباني برسد مي‌تواند براي شما خيلي خطرناك باشد و با عوارض و اختلالات قلبي همراه است. 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  <a:p>
            <a:pPr algn="ctr">
              <a:lnSpc>
                <a:spcPct val="150000"/>
              </a:lnSpc>
              <a:buNone/>
            </a:pP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2764" y="1071546"/>
            <a:ext cx="5991236" cy="4437075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تحقيقات نشان مي‌دهد كه پرداختن به ورزش درسطح حرفه‌اي در نوجوانان نه تنها باعث ارتقاي سلامت روان نمي‌شود بلكه احتمال ابتلا به اختلالات رواني مانند خودكشي و سوء مصرف مواد را بالا مي‌برد.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  <a:p>
            <a:pPr algn="ctr">
              <a:lnSpc>
                <a:spcPct val="200000"/>
              </a:lnSpc>
              <a:buNone/>
            </a:pP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 cstate="print">
            <a:lum bright="-4000" contrast="93000"/>
          </a:blip>
          <a:stretch>
            <a:fillRect/>
          </a:stretch>
        </p:blipFill>
        <p:spPr>
          <a:xfrm>
            <a:off x="214282" y="1785926"/>
            <a:ext cx="2918868" cy="4062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آسيبهاي استخواني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430" y="1554162"/>
            <a:ext cx="5491170" cy="4525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تقليد حركات ورزشي ورزشكاران حرفه‌اي (به‌خصوص فوتباليستها، بسكتباليستها و رزمي‌كاران) بدون اين‌كه آمادگي لازم بدني وجود داشته باشد، به راحتي مي تواند باعث ايجاد آسيبهاي استخواني مانند دررفتگي و يا شكستگي شود. 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  <a:p>
            <a:pPr algn="ctr">
              <a:lnSpc>
                <a:spcPct val="150000"/>
              </a:lnSpc>
              <a:buNone/>
            </a:pPr>
            <a:endParaRPr lang="fa-IR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pic>
        <p:nvPicPr>
          <p:cNvPr id="4" name="Picture 3" descr="compoundFra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175874">
            <a:off x="340225" y="2245099"/>
            <a:ext cx="3365749" cy="2524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54162"/>
            <a:ext cx="6072230" cy="452596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استخوانهاي دست و پاي نوجوانان كه هنوز در سنين رشد قرار دارند،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داراي صفحه رشدي است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كه از جنس غضروف مي‌باشد.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pic>
        <p:nvPicPr>
          <p:cNvPr id="4" name="Picture 3" descr="22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5715008" y="2857496"/>
            <a:ext cx="2643206" cy="3331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1554162"/>
            <a:ext cx="5919798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اگر در اثر آسيبهاي استخواني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مثل شكستگي و يا دررفتگي‌هاي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شديد اين صفحه آسيب ببيند،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رشد طولي استخوان مختل شده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و دو اندام، ديگر هم‌اندازه رشد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نخواهند كرد.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pic>
        <p:nvPicPr>
          <p:cNvPr id="4" name="Picture 3" descr="parsa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214554"/>
            <a:ext cx="2740375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545555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54959"/>
            <a:ext cx="7643866" cy="68030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dirty="0" smtClean="0">
                <a:solidFill>
                  <a:srgbClr val="FF0000"/>
                </a:solidFill>
                <a:cs typeface="B Titr" pitchFamily="2" charset="-78"/>
              </a:rPr>
              <a:t>آسيب سر</a:t>
            </a:r>
            <a:endParaRPr lang="fa-IR" sz="4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058" y="1643051"/>
            <a:ext cx="4919666" cy="4357718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حدود </a:t>
            </a:r>
            <a:r>
              <a:rPr lang="fa-IR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Titr" pitchFamily="2" charset="-78"/>
              </a:rPr>
              <a:t>1درصد</a:t>
            </a: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 ضربه‌هاي نه چندان شديد به سر مي‌تواند عوارض خطرناكي مانند شكستگي‌هاي جمجمه، خونريزي‌هاي دروني مغز، اختلالات يادگيري و ... به دنبال داشته باشد.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pic>
        <p:nvPicPr>
          <p:cNvPr id="4" name="Picture 3" descr="sport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071678"/>
            <a:ext cx="3461995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dirty="0" smtClean="0">
                <a:solidFill>
                  <a:srgbClr val="FF0000"/>
                </a:solidFill>
                <a:cs typeface="B Titr" pitchFamily="2" charset="-78"/>
              </a:rPr>
              <a:t>آسيبهاي زانو</a:t>
            </a:r>
            <a:endParaRPr lang="fa-IR" sz="4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786058"/>
            <a:ext cx="5500726" cy="366078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ورزشهايي كه با رها كردن ناگهاني و شديد پاها همراه هستند، مانند شوت زدن با توپ پلاستيكي و يا پرتاب پا در ورزشهاي رزمي، باعث آسيب شديد زانوها خواهد شد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pic>
        <p:nvPicPr>
          <p:cNvPr id="4" name="Picture 3" descr="genhealthart41pic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1500174"/>
            <a:ext cx="2857520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چند توصيه مهم</a:t>
            </a:r>
            <a:endParaRPr lang="fa-IR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428868"/>
            <a:ext cx="7143800" cy="2089152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  <a:buNone/>
            </a:pP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هنگام ورزش حتماً از كفش و لباس مناسب استفاده كنيد.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  <a:p>
            <a:pPr algn="ctr">
              <a:lnSpc>
                <a:spcPct val="200000"/>
              </a:lnSpc>
            </a:pPr>
            <a:endParaRPr lang="fa-I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928934"/>
            <a:ext cx="8686800" cy="1874838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  <a:buNone/>
            </a:pPr>
            <a:r>
              <a:rPr lang="fa-I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از حركات شديد و ناگهاني در طول فعاليت فيزيكي بپرهيزيد.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  <a:p>
            <a:pPr algn="ctr">
              <a:lnSpc>
                <a:spcPct val="200000"/>
              </a:lnSpc>
            </a:pPr>
            <a:endParaRPr lang="fa-IR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چند توصيه مهم</a:t>
            </a:r>
            <a:endParaRPr lang="fa-IR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000372"/>
            <a:ext cx="8686800" cy="1946275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بدون آمادگي قبلي و گرم كردن بدن از فعاليت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شديد فيزيكي خودداري كنيد.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چند توصيه مهم</a:t>
            </a:r>
            <a:endParaRPr lang="fa-IR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بسياري از صحنه‌هاي مهيج ورزشي كه در رسانه‌ها 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منتشر مي‌شود، صرفاً جنبه نمايشي دارد و به هيچ 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عنوان مزاياي ذكر شده براي ورزش را ندارد. پس 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سعي نكنيد كه آنها را تقليد كنيد.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  <a:p>
            <a:pPr algn="ctr">
              <a:lnSpc>
                <a:spcPct val="150000"/>
              </a:lnSpc>
            </a:pP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چند توصيه مهم</a:t>
            </a:r>
            <a:endParaRPr lang="fa-IR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357430"/>
            <a:ext cx="8686800" cy="3089284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هنگام ورزش و فعاليت فيزيكي مراقب دانش‌آموزان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كوچكتر از خود باشيد تا مبادا در اثر  يك حركت شما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دچار آسيب شوند.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چند توصيه مهم</a:t>
            </a:r>
            <a:endParaRPr lang="fa-IR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fu3398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0"/>
            <a:ext cx="474008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2_toptenphotos_4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28628"/>
            <a:ext cx="9118199" cy="6072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1210026411part-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78547"/>
            <a:ext cx="6072230" cy="66794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p0uj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06" y="-17882"/>
            <a:ext cx="8929718" cy="68758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675d43c81bdcec82986b649375abc57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27600"/>
            <a:ext cx="5072097" cy="68304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ciss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-1"/>
            <a:ext cx="7358082" cy="68368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part-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0"/>
            <a:ext cx="7215206" cy="67822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7200" dirty="0" smtClean="0">
                <a:cs typeface="Andalus" pitchFamily="2" charset="-78"/>
              </a:rPr>
              <a:t>العقل السليم في جسم السليم</a:t>
            </a:r>
            <a:endParaRPr lang="fa-IR" sz="7200" dirty="0"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71809"/>
            <a:ext cx="8686800" cy="178595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حفظ سلامت جسم مقدمه‌اي است كه شرايط لازم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براي پرواز روح و روان را براي انسان فراهم مي‌كند.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596</Words>
  <Application>Microsoft Office PowerPoint</Application>
  <PresentationFormat>On-screen Show (4:3)</PresentationFormat>
  <Paragraphs>96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Trek</vt:lpstr>
      <vt:lpstr>ورزش خوب، چه ورزشي است؟</vt:lpstr>
      <vt:lpstr>Slide 2</vt:lpstr>
      <vt:lpstr>Slide 3</vt:lpstr>
      <vt:lpstr>Slide 4</vt:lpstr>
      <vt:lpstr>Slide 5</vt:lpstr>
      <vt:lpstr>Slide 6</vt:lpstr>
      <vt:lpstr>Slide 7</vt:lpstr>
      <vt:lpstr>Slide 8</vt:lpstr>
      <vt:lpstr>العقل السليم في جسم السليم</vt:lpstr>
      <vt:lpstr>Slide 10</vt:lpstr>
      <vt:lpstr>امّا</vt:lpstr>
      <vt:lpstr>Slide 12</vt:lpstr>
      <vt:lpstr>از قدرت يادگيري بيشتري برخوردارند... </vt:lpstr>
      <vt:lpstr>كمتر به بيماريهاي عفوني مبتلا مي‌شوند...</vt:lpstr>
      <vt:lpstr>قلب و عروق سالم‌تري دارند... </vt:lpstr>
      <vt:lpstr>ضربان قلب حداكثري</vt:lpstr>
      <vt:lpstr>ضربان قلب هدف</vt:lpstr>
      <vt:lpstr>ورزش سبك</vt:lpstr>
      <vt:lpstr>ورزش سبك</vt:lpstr>
      <vt:lpstr>ورزشهای متوسط </vt:lpstr>
      <vt:lpstr>ورزشهای متوسط </vt:lpstr>
      <vt:lpstr>نمونه‌هايي از ورزش متوسط</vt:lpstr>
      <vt:lpstr>ورزشهای سنگین </vt:lpstr>
      <vt:lpstr>ورزشهای سنگین </vt:lpstr>
      <vt:lpstr>Slide 25</vt:lpstr>
      <vt:lpstr>Slide 26</vt:lpstr>
      <vt:lpstr>آسيبهاي استخواني</vt:lpstr>
      <vt:lpstr>Slide 28</vt:lpstr>
      <vt:lpstr>Slide 29</vt:lpstr>
      <vt:lpstr>آسيب سر</vt:lpstr>
      <vt:lpstr>آسيبهاي زانو</vt:lpstr>
      <vt:lpstr>چند توصيه مهم</vt:lpstr>
      <vt:lpstr>چند توصيه مهم</vt:lpstr>
      <vt:lpstr>چند توصيه مهم</vt:lpstr>
      <vt:lpstr>چند توصيه مهم</vt:lpstr>
      <vt:lpstr>چند توصيه مهم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ورزش خوب، چه ورزشي است؟</dc:title>
  <dc:creator>User</dc:creator>
  <cp:lastModifiedBy>MRT</cp:lastModifiedBy>
  <cp:revision>11</cp:revision>
  <dcterms:created xsi:type="dcterms:W3CDTF">2009-05-04T02:56:37Z</dcterms:created>
  <dcterms:modified xsi:type="dcterms:W3CDTF">2014-09-03T06:26:30Z</dcterms:modified>
</cp:coreProperties>
</file>